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700" r:id="rId2"/>
    <p:sldId id="1737" r:id="rId3"/>
    <p:sldId id="1708" r:id="rId4"/>
    <p:sldId id="1709" r:id="rId5"/>
    <p:sldId id="1738" r:id="rId6"/>
    <p:sldId id="1731" r:id="rId7"/>
    <p:sldId id="1711" r:id="rId8"/>
    <p:sldId id="1713" r:id="rId9"/>
    <p:sldId id="1733" r:id="rId10"/>
    <p:sldId id="1724" r:id="rId11"/>
    <p:sldId id="1725" r:id="rId12"/>
    <p:sldId id="1726" r:id="rId13"/>
    <p:sldId id="1739" r:id="rId14"/>
    <p:sldId id="1740" r:id="rId15"/>
    <p:sldId id="1734" r:id="rId16"/>
    <p:sldId id="1727" r:id="rId17"/>
    <p:sldId id="1728" r:id="rId18"/>
    <p:sldId id="1729" r:id="rId19"/>
    <p:sldId id="1741" r:id="rId20"/>
    <p:sldId id="1742" r:id="rId21"/>
    <p:sldId id="1743" r:id="rId22"/>
    <p:sldId id="1744" r:id="rId23"/>
    <p:sldId id="1745" r:id="rId24"/>
    <p:sldId id="1746" r:id="rId25"/>
    <p:sldId id="1747" r:id="rId26"/>
    <p:sldId id="1748" r:id="rId27"/>
    <p:sldId id="169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>
        <p:scale>
          <a:sx n="110" d="100"/>
          <a:sy n="110" d="100"/>
        </p:scale>
        <p:origin x="1272" y="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0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50Inventory/020Managing_Electronic_Resources#Activating_an_Electronic_Collection_Using_the_Activation_Wiz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50Inventory/020Managing_Electronic_Resources/020The_Bulk_Portfolio_Information_Fi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363838"/>
            <a:ext cx="7488832" cy="961780"/>
          </a:xfrm>
        </p:spPr>
        <p:txBody>
          <a:bodyPr/>
          <a:lstStyle/>
          <a:p>
            <a:r>
              <a:rPr lang="en-US" sz="2400" dirty="0"/>
              <a:t>Activating portfolios of a CZ electronic collection from an Excel file when the portfolios do not have an ISBN or ISSN</a:t>
            </a:r>
            <a:endParaRPr lang="he-IL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0F5023-89CE-40E0-A533-92C99CF15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82979-3360-4016-97C9-100DA8D2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8" y="646478"/>
            <a:ext cx="9090046" cy="14932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From CZ electronic collection search we click “Activate” to open the activation wizard. </a:t>
            </a:r>
          </a:p>
          <a:p>
            <a:pPr>
              <a:lnSpc>
                <a:spcPct val="90000"/>
              </a:lnSpc>
            </a:pPr>
            <a:r>
              <a:rPr lang="en-US" dirty="0"/>
              <a:t>Note that in this presentation we are focusing specifically on the upload of an Excel without ISBNs / ISSNs.  For a full explanation of the activation wizard see </a:t>
            </a:r>
            <a:r>
              <a:rPr lang="en-US" dirty="0">
                <a:hlinkClick r:id="rId3" tooltip="Managing Electronic Resources"/>
              </a:rPr>
              <a:t>Activating an Electronic Collection Using the Activation Wizard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5549E1-FBE9-4565-83F6-92C0304DF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2" y="2122665"/>
            <a:ext cx="7812360" cy="2392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D8CB7F-FFC5-4711-8AE3-6E2EB57A6C5A}"/>
              </a:ext>
            </a:extLst>
          </p:cNvPr>
          <p:cNvSpPr/>
          <p:nvPr/>
        </p:nvSpPr>
        <p:spPr>
          <a:xfrm>
            <a:off x="1331640" y="278777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774C9F-CBFF-4F95-BC59-E32B51005A9F}"/>
              </a:ext>
            </a:extLst>
          </p:cNvPr>
          <p:cNvCxnSpPr/>
          <p:nvPr/>
        </p:nvCxnSpPr>
        <p:spPr>
          <a:xfrm flipV="1">
            <a:off x="7596336" y="3723878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3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5395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 the third page of the activation wizard we will choose “Activate electronic collection and selected portfolios via Excel file upload”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AEF6CEB-5937-423C-8454-D71B04FF1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C7F6B-C9AA-43A0-AC43-49159A6E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30691"/>
            <a:ext cx="5981476" cy="2876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6C8565-AE3A-47C0-AEAC-B18EBE98A322}"/>
              </a:ext>
            </a:extLst>
          </p:cNvPr>
          <p:cNvSpPr/>
          <p:nvPr/>
        </p:nvSpPr>
        <p:spPr>
          <a:xfrm>
            <a:off x="2555776" y="3795886"/>
            <a:ext cx="41044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Now we will upload the Excel sheet with option “validate online”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872AE92-A85C-49A5-B593-30FE13DD9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71CAF-1A1F-42B9-9B57-B5579839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69" y="1352986"/>
            <a:ext cx="3562662" cy="3306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5C5919-2640-4609-B060-E8E7F1A36DD6}"/>
              </a:ext>
            </a:extLst>
          </p:cNvPr>
          <p:cNvSpPr/>
          <p:nvPr/>
        </p:nvSpPr>
        <p:spPr>
          <a:xfrm>
            <a:off x="3707904" y="415592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CA13-B2A6-42A2-91AB-E47347C1B490}"/>
              </a:ext>
            </a:extLst>
          </p:cNvPr>
          <p:cNvSpPr/>
          <p:nvPr/>
        </p:nvSpPr>
        <p:spPr>
          <a:xfrm>
            <a:off x="3707904" y="2643758"/>
            <a:ext cx="23762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03243D-1036-4BE8-8607-0956C204A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12" y="1293842"/>
            <a:ext cx="4998976" cy="3275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Get message that only 2 of the 5 records will be activated 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872AE92-A85C-49A5-B593-30FE13DD9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C5919-2640-4609-B060-E8E7F1A36DD6}"/>
              </a:ext>
            </a:extLst>
          </p:cNvPr>
          <p:cNvSpPr/>
          <p:nvPr/>
        </p:nvSpPr>
        <p:spPr>
          <a:xfrm>
            <a:off x="2915816" y="3651870"/>
            <a:ext cx="352839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CA13-B2A6-42A2-91AB-E47347C1B490}"/>
              </a:ext>
            </a:extLst>
          </p:cNvPr>
          <p:cNvSpPr/>
          <p:nvPr/>
        </p:nvSpPr>
        <p:spPr>
          <a:xfrm>
            <a:off x="4413038" y="4273055"/>
            <a:ext cx="253522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8EA1F-CB4E-4172-B585-49FEEF5AA28D}"/>
              </a:ext>
            </a:extLst>
          </p:cNvPr>
          <p:cNvSpPr txBox="1"/>
          <p:nvPr/>
        </p:nvSpPr>
        <p:spPr>
          <a:xfrm>
            <a:off x="7236296" y="2571750"/>
            <a:ext cx="15121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Let’s download the “information and warnings” file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2F942B-E0BB-49DD-BA18-DC2033ACF80E}"/>
              </a:ext>
            </a:extLst>
          </p:cNvPr>
          <p:cNvCxnSpPr/>
          <p:nvPr/>
        </p:nvCxnSpPr>
        <p:spPr>
          <a:xfrm flipH="1">
            <a:off x="6948264" y="4083918"/>
            <a:ext cx="79208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06D2AC-DDA6-4D7A-9436-89C27DC239BE}"/>
              </a:ext>
            </a:extLst>
          </p:cNvPr>
          <p:cNvCxnSpPr>
            <a:cxnSpLocks/>
          </p:cNvCxnSpPr>
          <p:nvPr/>
        </p:nvCxnSpPr>
        <p:spPr>
          <a:xfrm flipH="1">
            <a:off x="7740352" y="3337126"/>
            <a:ext cx="413583" cy="7467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3C43C7-B681-4D83-A565-F45E519D2167}"/>
              </a:ext>
            </a:extLst>
          </p:cNvPr>
          <p:cNvSpPr txBox="1"/>
          <p:nvPr/>
        </p:nvSpPr>
        <p:spPr>
          <a:xfrm>
            <a:off x="375902" y="2716922"/>
            <a:ext cx="1512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 of the 5 records will be activated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A05424-074D-4569-8A3E-313580A01CAD}"/>
              </a:ext>
            </a:extLst>
          </p:cNvPr>
          <p:cNvCxnSpPr>
            <a:cxnSpLocks/>
          </p:cNvCxnSpPr>
          <p:nvPr/>
        </p:nvCxnSpPr>
        <p:spPr>
          <a:xfrm>
            <a:off x="1846092" y="3670460"/>
            <a:ext cx="1069724" cy="134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0B5586-7DCF-4F94-B704-BCC77DBA1479}"/>
              </a:ext>
            </a:extLst>
          </p:cNvPr>
          <p:cNvCxnSpPr>
            <a:cxnSpLocks/>
          </p:cNvCxnSpPr>
          <p:nvPr/>
        </p:nvCxnSpPr>
        <p:spPr>
          <a:xfrm>
            <a:off x="1209074" y="3278386"/>
            <a:ext cx="654436" cy="3821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928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We can clearly see that for the 3 records which have neither an ISBN or an ISSN no activation occurred.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872AE92-A85C-49A5-B593-30FE13DD9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B3708-6DC2-41BB-8B42-6360FEA9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962150"/>
            <a:ext cx="8428917" cy="1545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BDB889-8A4E-4472-99ED-B8337DE2C357}"/>
              </a:ext>
            </a:extLst>
          </p:cNvPr>
          <p:cNvSpPr/>
          <p:nvPr/>
        </p:nvSpPr>
        <p:spPr>
          <a:xfrm>
            <a:off x="539552" y="2427734"/>
            <a:ext cx="48245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B35A4-50EA-44B4-9C89-2B801B59ED59}"/>
              </a:ext>
            </a:extLst>
          </p:cNvPr>
          <p:cNvSpPr/>
          <p:nvPr/>
        </p:nvSpPr>
        <p:spPr>
          <a:xfrm>
            <a:off x="539552" y="3003798"/>
            <a:ext cx="48245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21991" cy="1240583"/>
          </a:xfrm>
        </p:spPr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6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It is possible to match the portfolios in the Excel sheet to portfolios in the electronic collection of the community zone via additional fields and not only by the ISBN / ISSN.</a:t>
            </a:r>
          </a:p>
          <a:p>
            <a:pPr>
              <a:lnSpc>
                <a:spcPct val="9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Portfolio Loader</a:t>
            </a:r>
            <a:r>
              <a:rPr lang="en-US" dirty="0"/>
              <a:t>.    It is also possible to match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OTHER_SYSTEM_NUMBER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PORTFOLIO_PID</a:t>
            </a:r>
          </a:p>
          <a:p>
            <a:pPr>
              <a:lnSpc>
                <a:spcPct val="90000"/>
              </a:lnSpc>
            </a:pPr>
            <a:r>
              <a:rPr lang="en-US" dirty="0"/>
              <a:t>We will use the portfolio PID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0BCA417-D4D9-4B2D-8270-7CEC2F0B7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get the portfolio ID export the portfolios to Excel from the portfolio list from the CZ.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0926ECA-35BE-4E17-A00E-A1F1D20A2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45F84-F81B-4BF3-B606-5240561F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431"/>
            <a:ext cx="9144000" cy="203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250F2D-835B-4FA9-A761-FB3715531220}"/>
              </a:ext>
            </a:extLst>
          </p:cNvPr>
          <p:cNvSpPr/>
          <p:nvPr/>
        </p:nvSpPr>
        <p:spPr>
          <a:xfrm>
            <a:off x="899592" y="1923678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6BBC8-5F95-458A-A44B-419835477E4D}"/>
              </a:ext>
            </a:extLst>
          </p:cNvPr>
          <p:cNvSpPr/>
          <p:nvPr/>
        </p:nvSpPr>
        <p:spPr>
          <a:xfrm>
            <a:off x="7524328" y="2643758"/>
            <a:ext cx="792088" cy="290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Export the “Extended Report”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A97D71-6236-452B-A99A-86DFBA89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9027"/>
            <a:ext cx="9144000" cy="1625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2A5439-776E-4277-9AE0-85AC59D4FC00}"/>
              </a:ext>
            </a:extLst>
          </p:cNvPr>
          <p:cNvSpPr/>
          <p:nvPr/>
        </p:nvSpPr>
        <p:spPr>
          <a:xfrm>
            <a:off x="7884368" y="278777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B047C9-1A65-4F9B-A83A-CCDD2B27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7526"/>
            <a:ext cx="9144000" cy="1128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PORTFOLIO_PID (and many other fields) are included in the report.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A5439-776E-4277-9AE0-85AC59D4FC00}"/>
              </a:ext>
            </a:extLst>
          </p:cNvPr>
          <p:cNvSpPr/>
          <p:nvPr/>
        </p:nvSpPr>
        <p:spPr>
          <a:xfrm>
            <a:off x="4139952" y="2139701"/>
            <a:ext cx="1368152" cy="99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C797A-36A6-4A0D-9D7D-7CE5667B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1890"/>
            <a:ext cx="3744416" cy="4815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22993-B283-4DAE-A857-9396D535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23478"/>
            <a:ext cx="1171575" cy="78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0B8AE-7843-428C-BCF3-C1900B59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" y="0"/>
            <a:ext cx="3504481" cy="51435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CDADC3-335A-4B03-949F-B75E805D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949971"/>
            <a:ext cx="8784976" cy="3871639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Excel file from the vendor</a:t>
            </a:r>
          </a:p>
          <a:p>
            <a:r>
              <a:rPr lang="en-US" dirty="0"/>
              <a:t>Activating the portfolios from the Excel sheet</a:t>
            </a:r>
          </a:p>
          <a:p>
            <a:r>
              <a:rPr lang="en-US" dirty="0"/>
              <a:t>Fixing the Excel sheet so all portfolios will be activated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9E3A0-6C39-4158-81CF-DD203D6C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000250"/>
            <a:ext cx="67437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Now add the corresponding PORTFOLIO_PID to the Excel sheet received from the vendor for portfolios which do not have an ISSN or ISBN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A5439-776E-4277-9AE0-85AC59D4FC00}"/>
              </a:ext>
            </a:extLst>
          </p:cNvPr>
          <p:cNvSpPr/>
          <p:nvPr/>
        </p:nvSpPr>
        <p:spPr>
          <a:xfrm>
            <a:off x="1403648" y="2787774"/>
            <a:ext cx="1368152" cy="348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D3DC7-818B-4854-AB90-8BD5C07C94D6}"/>
              </a:ext>
            </a:extLst>
          </p:cNvPr>
          <p:cNvSpPr/>
          <p:nvPr/>
        </p:nvSpPr>
        <p:spPr>
          <a:xfrm>
            <a:off x="1403648" y="2327263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2AFD5-441C-468E-85EF-D8338616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37" y="2003960"/>
            <a:ext cx="1568018" cy="2741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Make sure that when you add the PORTFOLIO_PID to the Excel sheet which you received from the vendor the cells are defined as format text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D3DC7-818B-4854-AB90-8BD5C07C94D6}"/>
              </a:ext>
            </a:extLst>
          </p:cNvPr>
          <p:cNvSpPr/>
          <p:nvPr/>
        </p:nvSpPr>
        <p:spPr>
          <a:xfrm>
            <a:off x="1409503" y="4173726"/>
            <a:ext cx="1368152" cy="198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D2552-70E1-4939-9B57-6242ACFD15C7}"/>
              </a:ext>
            </a:extLst>
          </p:cNvPr>
          <p:cNvSpPr/>
          <p:nvPr/>
        </p:nvSpPr>
        <p:spPr>
          <a:xfrm>
            <a:off x="1115616" y="2039623"/>
            <a:ext cx="432048" cy="198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1C6CA-93CA-4549-857D-C08DFBD4A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890710"/>
            <a:ext cx="4104456" cy="2676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40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2A5D0-A36A-4B89-A665-A257EA2CB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80" y="1225126"/>
            <a:ext cx="6732240" cy="3361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Via the activation wizard upload the fixed Excel sheet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D3DC7-818B-4854-AB90-8BD5C07C94D6}"/>
              </a:ext>
            </a:extLst>
          </p:cNvPr>
          <p:cNvSpPr/>
          <p:nvPr/>
        </p:nvSpPr>
        <p:spPr>
          <a:xfrm>
            <a:off x="2123728" y="4227934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D2552-70E1-4939-9B57-6242ACFD15C7}"/>
              </a:ext>
            </a:extLst>
          </p:cNvPr>
          <p:cNvSpPr/>
          <p:nvPr/>
        </p:nvSpPr>
        <p:spPr>
          <a:xfrm>
            <a:off x="2124646" y="2855601"/>
            <a:ext cx="23033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85CBF-D53B-4308-87EE-19B5E406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183"/>
            <a:ext cx="9144000" cy="3393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928992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Now all 5 portfolios will be activated (which means a match was found)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D2552-70E1-4939-9B57-6242ACFD15C7}"/>
              </a:ext>
            </a:extLst>
          </p:cNvPr>
          <p:cNvSpPr/>
          <p:nvPr/>
        </p:nvSpPr>
        <p:spPr>
          <a:xfrm>
            <a:off x="1819197" y="3651870"/>
            <a:ext cx="230333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3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4B8CA-02BD-4517-8229-E091E3D7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5" y="1316853"/>
            <a:ext cx="9144000" cy="3467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Now we will click activate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D3DC7-818B-4854-AB90-8BD5C07C94D6}"/>
              </a:ext>
            </a:extLst>
          </p:cNvPr>
          <p:cNvSpPr/>
          <p:nvPr/>
        </p:nvSpPr>
        <p:spPr>
          <a:xfrm>
            <a:off x="8388424" y="1405409"/>
            <a:ext cx="684076" cy="312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01A247-9B31-4E35-A26E-A0BBB57F0E4A}"/>
              </a:ext>
            </a:extLst>
          </p:cNvPr>
          <p:cNvCxnSpPr/>
          <p:nvPr/>
        </p:nvCxnSpPr>
        <p:spPr>
          <a:xfrm flipV="1">
            <a:off x="8316416" y="1744826"/>
            <a:ext cx="3600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5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7BFB8-4FBE-4429-ADAE-68E139A5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539"/>
            <a:ext cx="9144000" cy="2164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activation job runs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EA6B9-7557-4D5B-B733-F37EA20976E8}"/>
              </a:ext>
            </a:extLst>
          </p:cNvPr>
          <p:cNvSpPr/>
          <p:nvPr/>
        </p:nvSpPr>
        <p:spPr>
          <a:xfrm>
            <a:off x="251520" y="3291830"/>
            <a:ext cx="2232248" cy="362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Excel sheet so all portfolios will be activated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136904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five portfolios are now active in the institution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FA41448-2B01-4DD8-9C1A-B44A9CF80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3FBD4-35A8-4110-A5C3-887D762B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92" y="1635646"/>
            <a:ext cx="6516216" cy="2880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DD9A91-3F58-43A6-A4CC-79B595AEFD9D}"/>
              </a:ext>
            </a:extLst>
          </p:cNvPr>
          <p:cNvSpPr/>
          <p:nvPr/>
        </p:nvSpPr>
        <p:spPr>
          <a:xfrm>
            <a:off x="1313892" y="2787774"/>
            <a:ext cx="17459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FD7DA-F6C4-4E4D-AC1C-6AC9A5D79064}"/>
              </a:ext>
            </a:extLst>
          </p:cNvPr>
          <p:cNvSpPr/>
          <p:nvPr/>
        </p:nvSpPr>
        <p:spPr>
          <a:xfrm>
            <a:off x="1907704" y="2207146"/>
            <a:ext cx="38341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the example here we will activate the following collection from the CZ: "British Periodicals Collection IV (China Edition)"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F5C0E-5A24-4587-BE61-C472B5A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23678"/>
            <a:ext cx="8355510" cy="2580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72C373-0D88-418E-BE4E-BA1A19DF96AE}"/>
              </a:ext>
            </a:extLst>
          </p:cNvPr>
          <p:cNvSpPr/>
          <p:nvPr/>
        </p:nvSpPr>
        <p:spPr>
          <a:xfrm>
            <a:off x="1043608" y="2715766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928992" cy="223224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This collection has 5 portfolios, 3 of which have neither ISBN nor ISSN in the CZ record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Title “Humorist (via EBSCO Host)”.  This does </a:t>
            </a:r>
            <a:r>
              <a:rPr lang="en-US" sz="1600" dirty="0">
                <a:highlight>
                  <a:srgbClr val="FFFF00"/>
                </a:highlight>
              </a:rPr>
              <a:t>not</a:t>
            </a:r>
            <a:r>
              <a:rPr lang="en-US" sz="1600" dirty="0"/>
              <a:t> have an ISBN or an ISSN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Title “ The Field”.  This </a:t>
            </a:r>
            <a:r>
              <a:rPr lang="en-US" sz="1600" dirty="0">
                <a:highlight>
                  <a:srgbClr val="FFFF00"/>
                </a:highlight>
              </a:rPr>
              <a:t>has</a:t>
            </a:r>
            <a:r>
              <a:rPr lang="en-US" sz="1600" dirty="0"/>
              <a:t> an ISSN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Title “Wide World Magazine 22 [electronic resource]”.  This </a:t>
            </a:r>
            <a:r>
              <a:rPr lang="en-US" sz="1600" dirty="0">
                <a:highlight>
                  <a:srgbClr val="FFFF00"/>
                </a:highlight>
              </a:rPr>
              <a:t>has</a:t>
            </a:r>
            <a:r>
              <a:rPr lang="en-US" sz="1600" dirty="0"/>
              <a:t> an ISBN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Title “Top Spot”. This does </a:t>
            </a:r>
            <a:r>
              <a:rPr lang="en-US" sz="1600" dirty="0">
                <a:highlight>
                  <a:srgbClr val="FFFF00"/>
                </a:highlight>
              </a:rPr>
              <a:t>not</a:t>
            </a:r>
            <a:r>
              <a:rPr lang="en-US" sz="1600" dirty="0"/>
              <a:t> have an ISBN or an ISSN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Title “Picture Show; London”. This does </a:t>
            </a:r>
            <a:r>
              <a:rPr lang="en-US" sz="1600" dirty="0">
                <a:highlight>
                  <a:srgbClr val="FFFF00"/>
                </a:highlight>
              </a:rPr>
              <a:t>not</a:t>
            </a:r>
            <a:r>
              <a:rPr lang="en-US" sz="1600" dirty="0"/>
              <a:t> have an ISBN or an ISSN</a:t>
            </a:r>
          </a:p>
        </p:txBody>
      </p: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712968" cy="432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For example here is title “Humorist (via EBSCO Host)”. 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0F752-FC6F-42FF-9A80-29C2A22F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547551"/>
            <a:ext cx="4162425" cy="2990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D4338-8D63-4A42-9C5E-E004A73100B0}"/>
              </a:ext>
            </a:extLst>
          </p:cNvPr>
          <p:cNvSpPr txBox="1"/>
          <p:nvPr/>
        </p:nvSpPr>
        <p:spPr>
          <a:xfrm>
            <a:off x="107504" y="235572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020 and no 022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10784E-48BF-400B-93A4-D8B4E96669C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123728" y="2540392"/>
            <a:ext cx="1008112" cy="463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6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Excel file from the vendor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file from the vendor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institution purchases the electronic collection and the vendor sends the institution an Excel file of the portfolios which have been purchased.</a:t>
            </a:r>
          </a:p>
          <a:p>
            <a:pPr>
              <a:lnSpc>
                <a:spcPct val="90000"/>
              </a:lnSpc>
            </a:pPr>
            <a:r>
              <a:rPr lang="en-US" dirty="0"/>
              <a:t>The Excel file contains bibliographic and inventory-related information.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3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file from the vendor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example here is the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D3365-400C-485C-BDCD-C3299371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622"/>
            <a:ext cx="9144000" cy="1145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2BA7B-C728-4473-984B-B2F042BC8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790"/>
            <a:ext cx="7467600" cy="1209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3F1D7A-6294-46AF-BB26-A6A7BDFAF987}"/>
              </a:ext>
            </a:extLst>
          </p:cNvPr>
          <p:cNvSpPr/>
          <p:nvPr/>
        </p:nvSpPr>
        <p:spPr>
          <a:xfrm>
            <a:off x="251520" y="2211710"/>
            <a:ext cx="1584176" cy="35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77DAE-56A7-45B8-B2D2-3792FE0DB509}"/>
              </a:ext>
            </a:extLst>
          </p:cNvPr>
          <p:cNvSpPr/>
          <p:nvPr/>
        </p:nvSpPr>
        <p:spPr>
          <a:xfrm>
            <a:off x="251520" y="1760718"/>
            <a:ext cx="1584176" cy="13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37DA20-0BF8-4217-84DB-8B1D77F3E5BC}"/>
              </a:ext>
            </a:extLst>
          </p:cNvPr>
          <p:cNvCxnSpPr>
            <a:cxnSpLocks/>
          </p:cNvCxnSpPr>
          <p:nvPr/>
        </p:nvCxnSpPr>
        <p:spPr>
          <a:xfrm flipV="1">
            <a:off x="395536" y="2624814"/>
            <a:ext cx="288032" cy="174713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F1FA50-D5E3-49A2-A0C8-72AFD88BCDD8}"/>
              </a:ext>
            </a:extLst>
          </p:cNvPr>
          <p:cNvSpPr txBox="1"/>
          <p:nvPr/>
        </p:nvSpPr>
        <p:spPr>
          <a:xfrm>
            <a:off x="107504" y="435187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ISSN or ISBN</a:t>
            </a:r>
          </a:p>
        </p:txBody>
      </p:sp>
    </p:spTree>
    <p:extLst>
      <p:ext uri="{BB962C8B-B14F-4D97-AF65-F5344CB8AC3E}">
        <p14:creationId xmlns:p14="http://schemas.microsoft.com/office/powerpoint/2010/main" val="108786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429903" cy="1240583"/>
          </a:xfrm>
        </p:spPr>
        <p:txBody>
          <a:bodyPr/>
          <a:lstStyle/>
          <a:p>
            <a:r>
              <a:rPr lang="en-US" dirty="0"/>
              <a:t>Activating the portfolios from the Excel sheet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884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</TotalTime>
  <Words>778</Words>
  <Application>Microsoft Office PowerPoint</Application>
  <PresentationFormat>On-screen Show (16:9)</PresentationFormat>
  <Paragraphs>108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IGeLU_2016_16X9 (1)</vt:lpstr>
      <vt:lpstr>Activating portfolios of a CZ electronic collection from an Excel file when the portfolios do not have an ISBN or ISSN</vt:lpstr>
      <vt:lpstr>PowerPoint Presentation</vt:lpstr>
      <vt:lpstr>Introduction</vt:lpstr>
      <vt:lpstr>Introduction</vt:lpstr>
      <vt:lpstr>Introduction</vt:lpstr>
      <vt:lpstr>Excel file from the vendor</vt:lpstr>
      <vt:lpstr>Excel file from the vendor</vt:lpstr>
      <vt:lpstr>Excel file from the vendor</vt:lpstr>
      <vt:lpstr>Activating the portfolios from the Excel sheet</vt:lpstr>
      <vt:lpstr>Activating the portfolios from the Excel sheet</vt:lpstr>
      <vt:lpstr>Activating the portfolios from the Excel sheet</vt:lpstr>
      <vt:lpstr>Activating the portfolios from the Excel sheet</vt:lpstr>
      <vt:lpstr>Activating the portfolios from the Excel sheet</vt:lpstr>
      <vt:lpstr>Activating the portfolios from the Excel sheet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Fixing the Excel sheet so all portfolios will be activated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449</cp:revision>
  <dcterms:created xsi:type="dcterms:W3CDTF">2017-01-02T15:10:30Z</dcterms:created>
  <dcterms:modified xsi:type="dcterms:W3CDTF">2019-05-15T13:27:57Z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